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95a90fdfeb4cb9" /><Relationship Type="http://schemas.openxmlformats.org/officeDocument/2006/relationships/extended-properties" Target="/docProps/app.xml" Id="Rf460534fc0ae4e0f" /><Relationship Type="http://schemas.openxmlformats.org/officeDocument/2006/relationships/officeDocument" Target="/ppt/presentation.xml" Id="R89d2e269e4394d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d92284c3124e53"/>
  </p:sldMasterIdLst>
  <p:notesMasterIdLst>
    <p:notesMasterId xmlns:r="http://schemas.openxmlformats.org/officeDocument/2006/relationships" r:id="Rd220afb7ae864923"/>
  </p:notesMasterIdLst>
  <p:sldIdLst>
    <p:sldId xmlns:r="http://schemas.openxmlformats.org/officeDocument/2006/relationships" id="256" r:id="R8f08fe7dd5854702"/>
    <p:sldId xmlns:r="http://schemas.openxmlformats.org/officeDocument/2006/relationships" id="257" r:id="R53fac88a70f54472"/>
    <p:sldId xmlns:r="http://schemas.openxmlformats.org/officeDocument/2006/relationships" id="258" r:id="Rc888a0c5ceb744c8"/>
    <p:sldId xmlns:r="http://schemas.openxmlformats.org/officeDocument/2006/relationships" id="259" r:id="Rbb03d48d5e174ea0"/>
    <p:sldId xmlns:r="http://schemas.openxmlformats.org/officeDocument/2006/relationships" id="260" r:id="R17d541140d7f4fb2"/>
    <p:sldId xmlns:r="http://schemas.openxmlformats.org/officeDocument/2006/relationships" id="261" r:id="Rc653f28e1e0c4d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ea089325864784" /><Relationship Type="http://schemas.openxmlformats.org/officeDocument/2006/relationships/slideMaster" Target="/ppt/slideMasters/slideMaster1.xml" Id="Rc2d92284c3124e53" /><Relationship Type="http://schemas.openxmlformats.org/officeDocument/2006/relationships/notesMaster" Target="/ppt/notesMasters/notesMaster1.xml" Id="Rd220afb7ae864923" /><Relationship Type="http://schemas.openxmlformats.org/officeDocument/2006/relationships/presProps" Target="/ppt/presProps.xml" Id="R033a856f12c14eea" /><Relationship Type="http://schemas.openxmlformats.org/officeDocument/2006/relationships/tableStyles" Target="/ppt/tableStyles.xml" Id="R98270092eb234379" /><Relationship Type="http://schemas.openxmlformats.org/officeDocument/2006/relationships/slide" Target="/ppt/slides/slide1.xml" Id="R8f08fe7dd5854702" /><Relationship Type="http://schemas.openxmlformats.org/officeDocument/2006/relationships/slide" Target="/ppt/slides/slide2.xml" Id="R53fac88a70f54472" /><Relationship Type="http://schemas.openxmlformats.org/officeDocument/2006/relationships/slide" Target="/ppt/slides/slide3.xml" Id="Rc888a0c5ceb744c8" /><Relationship Type="http://schemas.openxmlformats.org/officeDocument/2006/relationships/slide" Target="/ppt/slides/slide4.xml" Id="Rbb03d48d5e174ea0" /><Relationship Type="http://schemas.openxmlformats.org/officeDocument/2006/relationships/slide" Target="/ppt/slides/slide5.xml" Id="R17d541140d7f4fb2" /><Relationship Type="http://schemas.openxmlformats.org/officeDocument/2006/relationships/slide" Target="/ppt/slides/slide6.xml" Id="Rc653f28e1e0c4d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4b22e751714a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efd7791704493e" /><Relationship Type="http://schemas.openxmlformats.org/officeDocument/2006/relationships/notesMaster" Target="/ppt/notesMasters/notesMaster1.xml" Id="Reb00862a0a714a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8d1ed9f70749c0" /><Relationship Type="http://schemas.openxmlformats.org/officeDocument/2006/relationships/notesMaster" Target="/ppt/notesMasters/notesMaster1.xml" Id="R4991ada51aa84d5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4b6a5342aa4130" /><Relationship Type="http://schemas.openxmlformats.org/officeDocument/2006/relationships/notesMaster" Target="/ppt/notesMasters/notesMaster1.xml" Id="Ra6a8338552e743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94b51db9f54e0a" /><Relationship Type="http://schemas.openxmlformats.org/officeDocument/2006/relationships/notesMaster" Target="/ppt/notesMasters/notesMaster1.xml" Id="Rb3353c26118b41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5820abcabb4142" /><Relationship Type="http://schemas.openxmlformats.org/officeDocument/2006/relationships/notesMaster" Target="/ppt/notesMasters/notesMaster1.xml" Id="R025e42ac409e42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c8875fcdbb4540" /><Relationship Type="http://schemas.openxmlformats.org/officeDocument/2006/relationships/notesMaster" Target="/ppt/notesMasters/notesMaster1.xml" Id="R4dba55b4894f4e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検証用の架空会計事務所向け。実在企業への送付資料ではない。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現状は相手事務所について未確認。業界で起こり得る作業例として示す。AIの出力は確認事項の候補とメール下書き。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架空の入力例と架空の出力例。実際の自動抽出性能や会計判断の正確さを保証する事例ではない。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15分から7分、月200件はいずれも検証用に設定した架空の数値。実績ではない。8分×200件=1,600分=26時間40分。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価格・契約条件はC:/Users/shira/Desktop/事業計画と進捗/01_事業計画.txtの資料初稿。既存サイト・営業資料と契約期間や支援内容に相違が残るため、外部提示前に本人の確認が必要。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このページは買い手が判断するための材料の一覧。商談中に話す質問や切り返しは画面に入れていない。30分無料相談は現行LPに合わせた試作で、実際の送付経路はメールと想定。資料は未送付。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6953678bd74e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70b60428b84f16" /><Relationship Type="http://schemas.openxmlformats.org/officeDocument/2006/relationships/slideLayout" Target="/ppt/slideLayouts/slideLayout1.xml" Id="R2ef04b7d470740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f04b7d470740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523da9ddb44b4" /><Relationship Type="http://schemas.openxmlformats.org/officeDocument/2006/relationships/notesSlide" Target="/ppt/notesSlides/notesSlide1.xml" Id="Re66d80fd95df4a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f15e6b1e54fc8" /><Relationship Type="http://schemas.openxmlformats.org/officeDocument/2006/relationships/notesSlide" Target="/ppt/notesSlides/notesSlide2.xml" Id="Ra184f33b2ba140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fc8b65dd84492" /><Relationship Type="http://schemas.openxmlformats.org/officeDocument/2006/relationships/notesSlide" Target="/ppt/notesSlides/notesSlide3.xml" Id="R144276e61f4b48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6ef18830b4b2e" /><Relationship Type="http://schemas.openxmlformats.org/officeDocument/2006/relationships/notesSlide" Target="/ppt/notesSlides/notesSlide4.xml" Id="R1d00a582100b46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060867c1d4856" /><Relationship Type="http://schemas.openxmlformats.org/officeDocument/2006/relationships/notesSlide" Target="/ppt/notesSlides/notesSlide5.xml" Id="R37ebaff3a83240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8973adbbf4826" /><Relationship Type="http://schemas.openxmlformats.org/officeDocument/2006/relationships/notesSlide" Target="/ppt/notesSlides/notesSlide6.xml" Id="Re82fa967977d49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34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41D8EC-4869-46B9-BF38-EFAD312D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8953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5D9D8"/>
                </a:solidFill>
                <a:latin typeface="Noto Sans JP"/>
                <a:ea typeface="Noto Sans JP"/>
                <a:cs typeface="Noto Sans JP"/>
              </a:defRPr>
            </a:pPr>
            <a:r>
              <a:rPr sz="1950" b="0">
                <a:solidFill>
                  <a:srgbClr val="A5D9D8"/>
                </a:solidFill>
                <a:latin typeface="Noto Sans JP"/>
                <a:ea typeface="Noto Sans JP"/>
                <a:cs typeface="Noto Sans JP"/>
              </a:rPr>
              <a:t>架空会計事務所様向け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C6ABC-1D7D-4782-B41D-F1E3A8777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47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3975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月次資料の確認連絡における</a:t>
            </a:r>
          </a:p>
          <a:p xmlns:a="http://schemas.openxmlformats.org/drawingml/2006/main">
            <a:pPr algn="l">
              <a:defRPr sz="3975" b="1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3975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AI活用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9B57A6-2D4A-41C8-A859-A225D7D0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81575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9D8D7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0">
                <a:solidFill>
                  <a:srgbClr val="B9D8D7"/>
                </a:solidFill>
                <a:latin typeface="Noto Sans JP"/>
                <a:ea typeface="Noto Sans JP"/>
                <a:cs typeface="Noto Sans JP"/>
              </a:rPr>
              <a:t>提案資料  ｜  2026年9月29日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FE47F-99D8-4F09-A0CB-08287ADE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43575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0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AI相談所  白井</a:t>
            </a:r>
          </a:p>
        </p:txBody>
      </p:sp>
    </p:spTree>
    <p:extLst>
      <p:ext uri="{BB962C8B-B14F-4D97-AF65-F5344CB8AC3E}">
        <p14:creationId xmlns:p14="http://schemas.microsoft.com/office/powerpoint/2010/main" val="10192961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C390C-A47C-4451-B745-C96DF817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最初の対象は、顧問先への確認メール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2CDC8-3BF5-4E31-B513-D5C1C6E2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15075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2190BE-D91C-40D7-8A6B-B348C0E8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7825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950" b="1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現在の作業（想定）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7F143-0125-435F-B760-6E6C8F99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857750" cy="2314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月次資料を読む</a:t>
            </a:r>
          </a:p>
          <a:p xmlns:a="http://schemas.openxmlformats.org/drawingml/2006/main">
            <a:pPr algn="l">
              <a:defRPr sz="2400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確認事項を拾う</a:t>
            </a:r>
          </a:p>
          <a:p xmlns:a="http://schemas.openxmlformats.org/drawingml/2006/main">
            <a:pPr algn="l">
              <a:defRPr sz="2400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顧問先ごとにメールを書く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BC1E0-C7AF-4D9D-9F6E-CED1E29D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4782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195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AIを使った作業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65677-7FD8-4FFC-80ED-0F61D3A0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38375"/>
            <a:ext cx="53340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625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確認事項の候補と</a:t>
            </a:r>
          </a:p>
          <a:p xmlns:a="http://schemas.openxmlformats.org/drawingml/2006/main">
            <a:pPr algn="l">
              <a:defRPr sz="2625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625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メールの下書きを先に用意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968C5-D703-41B9-998E-685F9357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白紙から文面を作る時間を減らします</a:t>
            </a:r>
          </a:p>
        </p:txBody>
      </p:sp>
    </p:spTree>
    <p:extLst>
      <p:ext uri="{BB962C8B-B14F-4D97-AF65-F5344CB8AC3E}">
        <p14:creationId xmlns:p14="http://schemas.microsoft.com/office/powerpoint/2010/main" val="6953302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CCDF1B-BC60-49F8-8AAE-746C51EA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資料メモから、確認メールの下書きまで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4478B9-1886-4337-B19F-F62A373D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15075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252F0E-20A9-4313-8D3C-ED14CDD5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466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入力する資料メモ（架空）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37844-6342-4DBB-A628-6CDC4462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85775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8月12日の売上金20万円</a:t>
            </a:r>
          </a:p>
          <a:p xmlns:a="http://schemas.openxmlformats.org/drawingml/2006/main">
            <a:pPr algn="l">
              <a:def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入金先の記載なし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8月19日の交通費8,400円</a:t>
            </a:r>
          </a:p>
          <a:p xmlns:a="http://schemas.openxmlformats.org/drawingml/2006/main">
            <a:pPr algn="l">
              <a:def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用途の記載なし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44B57-8528-4A3E-B923-EE8EC365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5735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AIが作る文案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9104A-2109-4292-BA7F-8EC42C87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33625"/>
            <a:ext cx="514350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8月分の資料を確認しました。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8月12日の売上金の入金先と、8月19日の交通費の用途をお知らせください。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896005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59296A-0767-4D30-8302-98F43A92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月200件・1件8分短縮なら、月26時間40分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143726-E9AD-4FC3-B75B-5EBBE303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15075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CAAE6-5718-43DD-A767-13EC4718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94310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95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従来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82223-2D6A-43F5-9139-AF9DD8E5A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194310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1950" b="0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AIを使った場合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0B7C2-D0B4-4E1B-B65F-5ADCEE90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419350"/>
            <a:ext cx="3810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00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600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15分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CE3AB-987F-4CA4-8ED4-FF0D1711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419350"/>
            <a:ext cx="3810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00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600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7分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1645F-F701-446E-9AD3-22D3178C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191000"/>
            <a:ext cx="742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1件あたり8分の差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BB978-0680-41ED-8258-F8E616E71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29200"/>
            <a:ext cx="8686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8分 × 月200件 ＝ 月26時間40分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E07AD-EDDC-4E00-BADD-ACBB0CC36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38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5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文章テスト用の架空例。実際の効果は、件数と現在の作業時間から確かめます。</a:t>
            </a:r>
          </a:p>
        </p:txBody>
      </p:sp>
    </p:spTree>
    <p:extLst>
      <p:ext uri="{BB962C8B-B14F-4D97-AF65-F5344CB8AC3E}">
        <p14:creationId xmlns:p14="http://schemas.microsoft.com/office/powerpoint/2010/main" val="956447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A22B2-EC78-4C2F-872A-18E19FC4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まず一つの業務で使える形にする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7F45B1-C604-45D1-89BD-144A162C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15075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A90D8F-A714-4F47-AFCC-61F32D1B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7061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32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月次の確認連絡を例に、資料から下書きまでの流れを整えます。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CF7E2B-D50C-4B05-82B2-4A8651B4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報告文や顧客対応文の下書きも、次に検討できる業務です。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D2C07-C008-4CB1-8D12-806DA39D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5429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425" b="1">
                <a:solidFill>
                  <a:srgbClr val="0A7F83"/>
                </a:solidFill>
                <a:latin typeface="Noto Sans JP"/>
                <a:ea typeface="Noto Sans JP"/>
                <a:cs typeface="Noto Sans JP"/>
              </a:defRPr>
            </a:pPr>
            <a:r>
              <a:rPr sz="4425" b="1">
                <a:solidFill>
                  <a:srgbClr val="0A7F83"/>
                </a:solidFill>
                <a:latin typeface="Noto Sans JP"/>
                <a:ea typeface="Noto Sans JP"/>
                <a:cs typeface="Noto Sans JP"/>
              </a:rPr>
              <a:t>月額10万円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6E9BB-42EC-4C55-BA5A-C74B8049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62450"/>
            <a:ext cx="5286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2325" b="1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税別・初期費用0円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1B04F-DC68-4814-A02C-73AE005E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0">
                <a:solidFill>
                  <a:srgbClr val="15343C"/>
                </a:solidFill>
                <a:latin typeface="Noto Sans JP"/>
                <a:ea typeface="Noto Sans JP"/>
                <a:cs typeface="Noto Sans JP"/>
              </a:rPr>
              <a:t>1か月単位／オンライン面談は原則月2回・各45分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BBF56-C8F8-43EF-B021-993FB0D9E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B7075"/>
                </a:solidFill>
                <a:latin typeface="Noto Sans JP"/>
                <a:ea typeface="Noto Sans JP"/>
                <a:cs typeface="Noto Sans JP"/>
              </a:defRPr>
            </a:pPr>
            <a:r>
              <a:rPr sz="1425" b="0">
                <a:solidFill>
                  <a:srgbClr val="5B7075"/>
                </a:solidFill>
                <a:latin typeface="Noto Sans JP"/>
                <a:ea typeface="Noto Sans JP"/>
                <a:cs typeface="Noto Sans JP"/>
              </a:rPr>
              <a:t>支援条件の初稿。本番で使うAIツールの費用は別途。</a:t>
            </a:r>
          </a:p>
        </p:txBody>
      </p:sp>
    </p:spTree>
    <p:extLst>
      <p:ext uri="{BB962C8B-B14F-4D97-AF65-F5344CB8AC3E}">
        <p14:creationId xmlns:p14="http://schemas.microsoft.com/office/powerpoint/2010/main" val="13937358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534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6AED2-6E02-4742-8E69-F283A5EE3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95250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3975" b="1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導入判断の材料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2FE43A-8A39-41F3-BF31-1837CA88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286000"/>
            <a:ext cx="10477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0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月の確認メール件数と、1件にかかる時間</a:t>
            </a:r>
          </a:p>
          <a:p xmlns:a="http://schemas.openxmlformats.org/drawingml/2006/main">
            <a:pPr algn="l">
              <a:defRPr sz="2550" b="0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0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利用する資料の種類と、扱う情報</a:t>
            </a:r>
          </a:p>
          <a:p xmlns:a="http://schemas.openxmlformats.org/drawingml/2006/main">
            <a:pPr algn="l">
              <a:defRPr sz="2550" b="0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2550" b="0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試行する範囲と、費用・契約条件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3A00FD-BC16-42D9-AD30-0D47D923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7340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B7E1DE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0">
                <a:solidFill>
                  <a:srgbClr val="B7E1DE"/>
                </a:solidFill>
                <a:latin typeface="Noto Sans JP"/>
                <a:ea typeface="Noto Sans JP"/>
                <a:cs typeface="Noto Sans JP"/>
              </a:rPr>
              <a:t>AI相談所  白井  ｜  30分無料相談は送付メールへ返信</a:t>
            </a:r>
          </a:p>
        </p:txBody>
      </p:sp>
    </p:spTree>
    <p:extLst>
      <p:ext uri="{BB962C8B-B14F-4D97-AF65-F5344CB8AC3E}">
        <p14:creationId xmlns:p14="http://schemas.microsoft.com/office/powerpoint/2010/main" val="5935308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2026-09-28T18:25:42.8250000Z</dcterms:created>
  <dcterms:modified xsi:type="dcterms:W3CDTF">2026-09-28T18:25:42.8260000Z</dcterms:modified>
</coreProperties>
</file>